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  <p:sldMasterId id="2147483667" r:id="rId2"/>
  </p:sldMasterIdLst>
  <p:notesMasterIdLst>
    <p:notesMasterId r:id="rId12"/>
  </p:notesMasterIdLst>
  <p:handoutMasterIdLst>
    <p:handoutMasterId r:id="rId13"/>
  </p:handoutMasterIdLst>
  <p:sldIdLst>
    <p:sldId id="274" r:id="rId3"/>
    <p:sldId id="273" r:id="rId4"/>
    <p:sldId id="266" r:id="rId5"/>
    <p:sldId id="277" r:id="rId6"/>
    <p:sldId id="265" r:id="rId7"/>
    <p:sldId id="272" r:id="rId8"/>
    <p:sldId id="275" r:id="rId9"/>
    <p:sldId id="276" r:id="rId10"/>
    <p:sldId id="278" r:id="rId11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35">
          <p15:clr>
            <a:srgbClr val="A4A3A4"/>
          </p15:clr>
        </p15:guide>
        <p15:guide id="3" orient="horz" pos="3702" userDrawn="1">
          <p15:clr>
            <a:srgbClr val="547EBF"/>
          </p15:clr>
        </p15:guide>
        <p15:guide id="4" pos="2880">
          <p15:clr>
            <a:srgbClr val="A4A3A4"/>
          </p15:clr>
        </p15:guide>
        <p15:guide id="5" pos="249">
          <p15:clr>
            <a:srgbClr val="A4A3A4"/>
          </p15:clr>
        </p15:guide>
        <p15:guide id="6" pos="5511">
          <p15:clr>
            <a:srgbClr val="A4A3A4"/>
          </p15:clr>
        </p15:guide>
        <p15:guide id="7" pos="464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ndy  ANTUNES" initials="CA" lastIdx="1" clrIdx="0">
    <p:extLst>
      <p:ext uri="{19B8F6BF-5375-455C-9EA6-DF929625EA0E}">
        <p15:presenceInfo xmlns:p15="http://schemas.microsoft.com/office/powerpoint/2012/main" userId="Cindy  ANTUN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66FF66"/>
    <a:srgbClr val="009900"/>
    <a:srgbClr val="258294"/>
    <a:srgbClr val="FF9966"/>
    <a:srgbClr val="99FF66"/>
    <a:srgbClr val="0F333A"/>
    <a:srgbClr val="007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78" autoAdjust="0"/>
  </p:normalViewPr>
  <p:slideViewPr>
    <p:cSldViewPr showGuides="1">
      <p:cViewPr varScale="1">
        <p:scale>
          <a:sx n="64" d="100"/>
          <a:sy n="64" d="100"/>
        </p:scale>
        <p:origin x="816" y="66"/>
      </p:cViewPr>
      <p:guideLst>
        <p:guide orient="horz" pos="2160"/>
        <p:guide orient="horz" pos="935"/>
        <p:guide orient="horz" pos="3702"/>
        <p:guide pos="2880"/>
        <p:guide pos="249"/>
        <p:guide pos="5511"/>
        <p:guide pos="46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CF3AD-DB30-455A-A400-5CF6D861F0D8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4A56AA8-44B1-4308-BA69-59C6A37297A3}" type="pres">
      <dgm:prSet presAssocID="{275CF3AD-DB30-455A-A400-5CF6D861F0D8}" presName="Name0" presStyleCnt="0">
        <dgm:presLayoutVars>
          <dgm:dir/>
          <dgm:resizeHandles val="exact"/>
        </dgm:presLayoutVars>
      </dgm:prSet>
      <dgm:spPr/>
    </dgm:pt>
  </dgm:ptLst>
  <dgm:cxnLst>
    <dgm:cxn modelId="{56330EFC-0AC0-447A-A82E-13E039107E5B}" type="presOf" srcId="{275CF3AD-DB30-455A-A400-5CF6D861F0D8}" destId="{C4A56AA8-44B1-4308-BA69-59C6A37297A3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C98F5-0EAD-4AD3-96DF-FD98818BB6D5}" type="datetimeFigureOut">
              <a:rPr lang="fr-FR" smtClean="0"/>
              <a:t>01/10/2019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9428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9" y="9429428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C6F6F-B6A9-48A2-BD81-1277D255B07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548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6" y="2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4A346-6789-46F1-8A9A-75255FDBF91A}" type="datetimeFigureOut">
              <a:rPr lang="fr-FR" smtClean="0"/>
              <a:t>01/10/2019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8289A-CB6F-4B37-8EB3-826E3E1623C0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21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B2A1DC9-FC9C-4AFA-8B80-49AF77EC3E03}" type="datetime1">
              <a:rPr lang="it-IT" smtClean="0"/>
              <a:t>01/10/2019</a:t>
            </a:fld>
            <a:endParaRPr lang="fr-FR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18289A-CB6F-4B37-8EB3-826E3E1623C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01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8289A-CB6F-4B37-8EB3-826E3E1623C0}" type="slidenum">
              <a:rPr lang="fr-FR" smtClean="0"/>
              <a:t>5</a:t>
            </a:fld>
            <a:endParaRPr lang="fr-FR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91768B6-284D-404D-9038-F7604C614677}" type="datetime1">
              <a:rPr lang="it-IT" smtClean="0"/>
              <a:t>01/10/2019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53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u-entreprendre.org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75"/>
            <a:ext cx="9144000" cy="6470013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>
          <a:xfrm>
            <a:off x="395288" y="6444238"/>
            <a:ext cx="8353425" cy="12465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900" dirty="0">
                <a:solidFill>
                  <a:schemeClr val="bg1"/>
                </a:solidFill>
              </a:rPr>
              <a:t>Association reconnue d’utilité publique</a:t>
            </a:r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395287" y="1180029"/>
            <a:ext cx="8353425" cy="1154225"/>
          </a:xfrm>
        </p:spPr>
        <p:txBody>
          <a:bodyPr anchor="b" anchorCtr="0"/>
          <a:lstStyle>
            <a:lvl1pPr>
              <a:defRPr sz="3500" spc="50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fr-FR" dirty="0"/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613189"/>
            <a:ext cx="8353425" cy="863600"/>
          </a:xfrm>
          <a:prstGeom prst="rect">
            <a:avLst/>
          </a:prstGeom>
        </p:spPr>
        <p:txBody>
          <a:bodyPr/>
          <a:lstStyle>
            <a:lvl1pPr marL="0" indent="0" algn="ctr">
              <a:defRPr sz="2000" cap="all">
                <a:solidFill>
                  <a:schemeClr val="bg1"/>
                </a:solidFill>
              </a:defRPr>
            </a:lvl1pPr>
            <a:lvl2pPr marL="0" indent="0" algn="ctr">
              <a:defRPr sz="1400" cap="all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Modifiez le style des sous-titres du masque</a:t>
            </a:r>
          </a:p>
          <a:p>
            <a:pPr lvl="1"/>
            <a:r>
              <a:rPr lang="fr-FR" dirty="0"/>
              <a:t>JJ MOIS AAAA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4034D6-0C06-4ABA-AF56-595513C864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39" y="5079787"/>
            <a:ext cx="1889273" cy="15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95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B2A308-CCEB-4277-A8C6-44361430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C48D8B-0890-4A76-92D6-9AEA06662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72EAC2-B9F4-4DDE-91AC-1CA174C6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8C6F53-5667-4E3B-AFCA-C78EDEDD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3FB9BE-79A2-4C81-9096-8ED3A550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2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592CB-9BBA-48C2-8A7D-17E37120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41EA27-01F9-40FF-91CA-A81B7E038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C3FF4C6-FEDD-405F-8CB1-4519B3155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20CAC5-B3CA-41FA-A379-6C9A0694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9C62CD-5C0E-4A2B-9602-D5819452B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ACE3EE-0A09-4BA4-8ECF-793BED8F9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2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8CB46B-45AA-415E-9660-0D798C7B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49561F-E549-4A10-98E6-308485514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95DEFC-1E5F-409F-B027-51BB21E7D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33EA4A1-A8FA-455B-AEBD-56461C01D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ECDCC3-3303-4CBC-8330-C0F475BC3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954B50B-3194-46B0-A4A7-43D0F1F0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2A3D4B8-3C4B-4864-B834-EEEAB7019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990C318-0462-4F18-9790-F8A65B9A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454F4-557C-46E2-9F28-0B8CB829C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A2763A-DFFC-481A-9CA4-2BC861374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DA61D8-46DA-45B7-8FD2-AAAD51EF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F4EFFC9-0AD5-4C67-89A2-D908D386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3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012D6C-1F1E-4F92-B0CA-0A45E8DB0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C9BD14-942B-4F94-A814-593184A37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3558B-BB44-4B8F-8003-C43A5831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61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FCD088-19A6-4945-BE6F-D8EACE0E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F95F66-B876-4F44-9EAD-F5744E50A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498B04-23A7-40A0-94B3-40D2FA3E6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5DC6A8-97E1-4B64-9291-67AAE05D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EFF32B-FDAE-48C2-9B3A-A37528D5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6BEA24-F60F-491A-A84A-9B6691F3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73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2F7ED-78A3-4D38-A2D4-81BD83CE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07DB81C-73EC-459A-A390-2B353F1E8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0EC1CDF-DEF9-4BE8-9B95-225A3B699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0E1B0C-CF4A-4D31-BBD4-C51B1D5E9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B42F13-C0A7-4B8F-95B6-4B1052440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586946-9E28-4829-A1FD-0FCDC985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7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96E340-3DC9-4DB3-8A7B-9DB7B95DA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38E17D-4EF1-4608-87F8-1D92E2608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942792-0BCD-4A14-B345-7F6E14FA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1AD799-A498-4A45-BA6E-364E3CB69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675B09-BC70-4D48-9EC1-B8CD7E92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78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081EC1-C17B-40E1-9AA5-BE829551E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0876EA6-1ED8-4BFF-B87E-AF8D766CA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3B0470-3DC4-4F36-8A30-2A1797A3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203DFB-4469-4922-AE58-7F2F8A35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CD7F2A-1C73-48BB-8FAD-C5893B73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6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395288" y="1700810"/>
            <a:ext cx="6551613" cy="1871663"/>
          </a:xfrm>
          <a:prstGeom prst="rect">
            <a:avLst/>
          </a:prstGeom>
        </p:spPr>
        <p:txBody>
          <a:bodyPr/>
          <a:lstStyle>
            <a:lvl5pPr>
              <a:defRPr>
                <a:solidFill>
                  <a:srgbClr val="00749A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123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395287" y="1700808"/>
            <a:ext cx="6551613" cy="1871663"/>
          </a:xfrm>
          <a:prstGeom prst="rect">
            <a:avLst/>
          </a:prstGeom>
        </p:spPr>
        <p:txBody>
          <a:bodyPr/>
          <a:lstStyle>
            <a:lvl5pPr>
              <a:defRPr>
                <a:solidFill>
                  <a:srgbClr val="00749A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153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on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287" y="1481191"/>
            <a:ext cx="8353425" cy="4392961"/>
          </a:xfrm>
          <a:prstGeom prst="rect">
            <a:avLst/>
          </a:prstGeom>
        </p:spPr>
        <p:txBody>
          <a:bodyPr/>
          <a:lstStyle>
            <a:lvl1pPr marL="252000" indent="-252000">
              <a:buClr>
                <a:schemeClr val="tx2"/>
              </a:buClr>
              <a:buFont typeface="Symbol" panose="05050102010706020507" pitchFamily="18" charset="2"/>
              <a:buChar char="·"/>
              <a:defRPr sz="2000" b="0" cap="none" baseline="0"/>
            </a:lvl1pPr>
            <a:lvl2pPr marL="468000" indent="-180000">
              <a:buClr>
                <a:schemeClr val="bg2"/>
              </a:buClr>
              <a:buFont typeface="Calibri" panose="020F0502020204030204" pitchFamily="34" charset="0"/>
              <a:buChar char="–"/>
              <a:defRPr>
                <a:solidFill>
                  <a:schemeClr val="bg2"/>
                </a:solidFill>
              </a:defRPr>
            </a:lvl2pPr>
            <a:lvl3pPr marL="720000" indent="-216000"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259271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nne en re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95287" y="1484313"/>
            <a:ext cx="8353425" cy="35288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tx2"/>
              </a:buClr>
              <a:defRPr/>
            </a:lvl3pPr>
          </a:lstStyle>
          <a:p>
            <a:pPr lvl="0"/>
            <a:r>
              <a:rPr lang="fr-FR" dirty="0"/>
              <a:t>Modifiez le contenu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u texte 10"/>
          <p:cNvSpPr>
            <a:spLocks noGrp="1"/>
          </p:cNvSpPr>
          <p:nvPr>
            <p:ph type="body" sz="quarter" idx="13"/>
          </p:nvPr>
        </p:nvSpPr>
        <p:spPr>
          <a:xfrm>
            <a:off x="395289" y="5157191"/>
            <a:ext cx="8353424" cy="719733"/>
          </a:xfrm>
          <a:prstGeom prst="rect">
            <a:avLst/>
          </a:prstGeom>
        </p:spPr>
        <p:txBody>
          <a:bodyPr>
            <a:normAutofit/>
          </a:bodyPr>
          <a:lstStyle>
            <a:lvl1pPr marL="216000" indent="-216000" algn="l">
              <a:lnSpc>
                <a:spcPct val="90000"/>
              </a:lnSpc>
              <a:spcBef>
                <a:spcPts val="0"/>
              </a:spcBef>
              <a:buClr>
                <a:srgbClr val="00749A"/>
              </a:buClr>
              <a:buSzPct val="130000"/>
              <a:buFontTx/>
              <a:buBlip>
                <a:blip r:embed="rId2"/>
              </a:buBlip>
              <a:defRPr sz="1600" b="1" i="1" cap="none" spc="0" baseline="0">
                <a:solidFill>
                  <a:srgbClr val="00749A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5661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287" y="1484312"/>
            <a:ext cx="3960689" cy="4392961"/>
          </a:xfrm>
          <a:prstGeom prst="rect">
            <a:avLst/>
          </a:prstGeom>
        </p:spPr>
        <p:txBody>
          <a:bodyPr/>
          <a:lstStyle>
            <a:lvl5pPr>
              <a:defRPr>
                <a:solidFill>
                  <a:srgbClr val="00749A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2"/>
          </p:nvPr>
        </p:nvSpPr>
        <p:spPr>
          <a:xfrm>
            <a:off x="4788024" y="1479907"/>
            <a:ext cx="3960689" cy="4392961"/>
          </a:xfrm>
          <a:prstGeom prst="rect">
            <a:avLst/>
          </a:prstGeom>
        </p:spPr>
        <p:txBody>
          <a:bodyPr/>
          <a:lstStyle>
            <a:lvl4pPr>
              <a:defRPr/>
            </a:lvl4pPr>
            <a:lvl5pPr>
              <a:defRPr>
                <a:solidFill>
                  <a:srgbClr val="00749A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77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 + Titre obj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287" y="1484313"/>
            <a:ext cx="3960689" cy="4392612"/>
          </a:xfrm>
          <a:prstGeom prst="rect">
            <a:avLst/>
          </a:prstGeom>
        </p:spPr>
        <p:txBody>
          <a:bodyPr/>
          <a:lstStyle>
            <a:lvl4pPr>
              <a:defRPr/>
            </a:lvl4pPr>
            <a:lvl5pPr>
              <a:defRPr>
                <a:solidFill>
                  <a:srgbClr val="00749A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4"/>
          </p:nvPr>
        </p:nvSpPr>
        <p:spPr>
          <a:xfrm>
            <a:off x="4788024" y="1916831"/>
            <a:ext cx="3960689" cy="3960093"/>
          </a:xfrm>
          <a:prstGeom prst="rect">
            <a:avLst/>
          </a:prstGeom>
        </p:spPr>
        <p:txBody>
          <a:bodyPr/>
          <a:lstStyle>
            <a:lvl4pPr>
              <a:defRPr/>
            </a:lvl4pPr>
            <a:lvl5pPr>
              <a:defRPr>
                <a:solidFill>
                  <a:srgbClr val="00749A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 dirty="0"/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4788024" y="1484313"/>
            <a:ext cx="3960689" cy="1692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100" b="1" cap="all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fr-FR" dirty="0"/>
              <a:t>Titre de l'objet</a:t>
            </a:r>
          </a:p>
        </p:txBody>
      </p:sp>
    </p:spTree>
    <p:extLst>
      <p:ext uri="{BB962C8B-B14F-4D97-AF65-F5344CB8AC3E}">
        <p14:creationId xmlns:p14="http://schemas.microsoft.com/office/powerpoint/2010/main" val="102529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ô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"/>
          <a:stretch/>
        </p:blipFill>
        <p:spPr>
          <a:xfrm>
            <a:off x="0" y="-27384"/>
            <a:ext cx="9144000" cy="6226549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>
          <a:xfrm>
            <a:off x="395288" y="6444238"/>
            <a:ext cx="8353425" cy="12465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900" dirty="0">
                <a:solidFill>
                  <a:schemeClr val="bg1"/>
                </a:solidFill>
              </a:rPr>
              <a:t>Association reconnue d’utilité publique</a:t>
            </a:r>
          </a:p>
        </p:txBody>
      </p:sp>
      <p:sp>
        <p:nvSpPr>
          <p:cNvPr id="12" name="ZoneTexte 11">
            <a:hlinkClick r:id="rId3" tooltip="Site Réseau Entreprendre"/>
          </p:cNvPr>
          <p:cNvSpPr txBox="1"/>
          <p:nvPr userDrawn="1"/>
        </p:nvSpPr>
        <p:spPr>
          <a:xfrm>
            <a:off x="400357" y="2853360"/>
            <a:ext cx="8353425" cy="2215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600" b="0" cap="all" baseline="0" dirty="0">
                <a:solidFill>
                  <a:schemeClr val="bg1"/>
                </a:solidFill>
              </a:rPr>
              <a:t>www.reseau-entreprendre.org 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6" y="1635862"/>
            <a:ext cx="1512168" cy="10730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7" y="3212976"/>
            <a:ext cx="1548172" cy="500685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-36512" y="404664"/>
            <a:ext cx="9143999" cy="86177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lvl="0" algn="ctr"/>
            <a:r>
              <a:rPr lang="fr-FR" sz="2800" b="1" dirty="0">
                <a:solidFill>
                  <a:schemeClr val="bg1"/>
                </a:solidFill>
              </a:rPr>
              <a:t>Più di 10 000 </a:t>
            </a:r>
            <a:r>
              <a:rPr lang="fr-FR" sz="2800" b="1" dirty="0" err="1">
                <a:solidFill>
                  <a:schemeClr val="bg1"/>
                </a:solidFill>
              </a:rPr>
              <a:t>neo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imprenditori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accompagnati</a:t>
            </a:r>
            <a:r>
              <a:rPr lang="fr-FR" sz="2800" b="1" dirty="0">
                <a:solidFill>
                  <a:schemeClr val="bg1"/>
                </a:solidFill>
              </a:rPr>
              <a:t> in 30 </a:t>
            </a:r>
            <a:r>
              <a:rPr lang="fr-FR" sz="2800" b="1" dirty="0" err="1">
                <a:solidFill>
                  <a:schemeClr val="bg1"/>
                </a:solidFill>
              </a:rPr>
              <a:t>anni</a:t>
            </a:r>
            <a:r>
              <a:rPr lang="fr-FR" sz="2800" b="1" dirty="0">
                <a:solidFill>
                  <a:schemeClr val="bg1"/>
                </a:solidFill>
              </a:rPr>
              <a:t>!</a:t>
            </a:r>
          </a:p>
          <a:p>
            <a:pPr lvl="0" algn="ctr"/>
            <a:r>
              <a:rPr lang="fr-FR" sz="2800" dirty="0">
                <a:solidFill>
                  <a:schemeClr val="bg1"/>
                </a:solidFill>
              </a:rPr>
              <a:t>CREATORI DI 110 000 POSTI DI LAVORO !</a:t>
            </a:r>
          </a:p>
        </p:txBody>
      </p:sp>
    </p:spTree>
    <p:extLst>
      <p:ext uri="{BB962C8B-B14F-4D97-AF65-F5344CB8AC3E}">
        <p14:creationId xmlns:p14="http://schemas.microsoft.com/office/powerpoint/2010/main" val="2062266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904E6-F2A4-4B9C-A99A-E5F1802B3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97358D-BACF-42F1-8C5E-149496A8A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62D2BA-E2A5-43B5-A0D2-4D49B9CC7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DF9CE8-40EB-47AB-95A4-AA4BCDAE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D89D2D-2C4A-4A8D-AB09-9BD2669C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4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7A49FE-28FC-4AFA-81EB-EFF249EF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323B41-6C82-46F8-9452-9B85443AA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23AFF3-4872-4564-9307-964E995E3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785A64-B2B5-4BC1-92B9-2BA8EA41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EC7B9E-3377-4934-941C-D254E82A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9458"/>
            <a:ext cx="9144000" cy="837309"/>
          </a:xfrm>
          <a:prstGeom prst="rect">
            <a:avLst/>
          </a:prstGeom>
        </p:spPr>
      </p:pic>
      <p:cxnSp>
        <p:nvCxnSpPr>
          <p:cNvPr id="16" name="Connecteur droit 15"/>
          <p:cNvCxnSpPr/>
          <p:nvPr userDrawn="1"/>
        </p:nvCxnSpPr>
        <p:spPr>
          <a:xfrm>
            <a:off x="395288" y="1246988"/>
            <a:ext cx="8353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95287" y="584844"/>
            <a:ext cx="8353425" cy="648072"/>
          </a:xfrm>
          <a:prstGeom prst="rect">
            <a:avLst/>
          </a:prstGeom>
        </p:spPr>
        <p:txBody>
          <a:bodyPr vert="horz" lIns="36000" tIns="0" rIns="36000" bIns="0" rtlCol="0" anchor="t" anchorCtr="0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395288" y="1246988"/>
            <a:ext cx="8353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17171"/>
            <a:ext cx="1527500" cy="39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0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65" r:id="rId3"/>
    <p:sldLayoutId id="2147483660" r:id="rId4"/>
    <p:sldLayoutId id="2147483661" r:id="rId5"/>
    <p:sldLayoutId id="2147483662" r:id="rId6"/>
    <p:sldLayoutId id="2147483666" r:id="rId7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all" baseline="0">
          <a:solidFill>
            <a:srgbClr val="00749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2400"/>
        </a:spcBef>
        <a:buSzPct val="100000"/>
        <a:buFontTx/>
        <a:buNone/>
        <a:defRPr sz="1800" b="1" kern="1200" cap="all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lnSpc>
          <a:spcPct val="90000"/>
        </a:lnSpc>
        <a:spcBef>
          <a:spcPts val="300"/>
        </a:spcBef>
        <a:buFontTx/>
        <a:buNone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900000" indent="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None/>
        <a:defRPr sz="1200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200"/>
        </a:spcBef>
        <a:buSzPct val="100000"/>
        <a:buFontTx/>
        <a:buNone/>
        <a:defRPr sz="1600" b="1" i="1" kern="1200">
          <a:solidFill>
            <a:srgbClr val="25829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B9B9F5-8E4A-4656-AFC3-FB44D015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AA789D-1B86-4160-8CE7-369FC18BB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C42C75-7EBB-4CBF-95FA-52E7CF7A9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66057A8-83CA-464E-A3CB-204CFC206CE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01/10/2019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20959-7C9C-4143-90AF-633448CEC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47FB46-7B3C-4AEF-AF60-84ACC372D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F93D3C-6E05-4F0F-A22D-97F4E1BE61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7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Layout" Target="../diagrams/layout1.xml"/><Relationship Id="rId1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12" Type="http://schemas.openxmlformats.org/officeDocument/2006/relationships/diagramData" Target="../diagrams/data1.xml"/><Relationship Id="rId17" Type="http://schemas.openxmlformats.org/officeDocument/2006/relationships/image" Target="../media/image21.png"/><Relationship Id="rId2" Type="http://schemas.openxmlformats.org/officeDocument/2006/relationships/image" Target="../media/image11.emf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4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hyperlink" Target="http://www.reseau-entreprendre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eseau-entreprendr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039" y="836712"/>
            <a:ext cx="8353425" cy="648072"/>
          </a:xfrm>
        </p:spPr>
        <p:txBody>
          <a:bodyPr/>
          <a:lstStyle/>
          <a:p>
            <a:r>
              <a:rPr lang="fr-FR" dirty="0"/>
              <a:t>Reseau Entreprendre PIEMONTE</a:t>
            </a:r>
            <a:br>
              <a:rPr lang="fr-FR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4034D6-0C06-4ABA-AF56-595513C864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44824"/>
            <a:ext cx="2415753" cy="194421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06" y="3569812"/>
            <a:ext cx="1744077" cy="43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67544" y="4869160"/>
            <a:ext cx="2161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b="1" i="1" dirty="0">
                <a:solidFill>
                  <a:srgbClr val="0F333A"/>
                </a:solidFill>
              </a:rPr>
              <a:t>28 SETTEMBRE 2019 </a:t>
            </a:r>
            <a:endParaRPr lang="it-IT" b="1" dirty="0">
              <a:solidFill>
                <a:srgbClr val="0F333A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32048" y="5229200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it-IT" b="1" i="1" dirty="0">
                <a:solidFill>
                  <a:srgbClr val="0F333A"/>
                </a:solidFill>
              </a:rPr>
              <a:t>STATI GENERALI DEL MONDO DEL LAVORO</a:t>
            </a:r>
          </a:p>
          <a:p>
            <a:pPr>
              <a:lnSpc>
                <a:spcPct val="90000"/>
              </a:lnSpc>
            </a:pPr>
            <a:r>
              <a:rPr lang="it-IT" b="1" i="1" dirty="0">
                <a:solidFill>
                  <a:srgbClr val="0F333A"/>
                </a:solidFill>
              </a:rPr>
              <a:t>Nuvola LAVAZZA - TORINO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796136" y="4918867"/>
            <a:ext cx="2952328" cy="88639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3200" b="1" dirty="0"/>
              <a:t>Giovanni RADIS</a:t>
            </a:r>
          </a:p>
          <a:p>
            <a:pPr>
              <a:lnSpc>
                <a:spcPct val="90000"/>
              </a:lnSpc>
            </a:pPr>
            <a:r>
              <a:rPr lang="it-IT" sz="3200" dirty="0"/>
              <a:t>Presidente</a:t>
            </a:r>
          </a:p>
        </p:txBody>
      </p:sp>
    </p:spTree>
    <p:extLst>
      <p:ext uri="{BB962C8B-B14F-4D97-AF65-F5344CB8AC3E}">
        <p14:creationId xmlns:p14="http://schemas.microsoft.com/office/powerpoint/2010/main" val="214008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039" y="836712"/>
            <a:ext cx="8353425" cy="648072"/>
          </a:xfrm>
        </p:spPr>
        <p:txBody>
          <a:bodyPr/>
          <a:lstStyle/>
          <a:p>
            <a:r>
              <a:rPr lang="fr-FR" dirty="0"/>
              <a:t>La </a:t>
            </a:r>
            <a:r>
              <a:rPr lang="fr-FR" dirty="0" err="1"/>
              <a:t>nostra</a:t>
            </a:r>
            <a:r>
              <a:rPr lang="fr-FR" dirty="0"/>
              <a:t> </a:t>
            </a:r>
            <a:r>
              <a:rPr lang="fr-FR" dirty="0" err="1"/>
              <a:t>missione</a:t>
            </a:r>
            <a:r>
              <a:rPr lang="fr-FR" dirty="0"/>
              <a:t> :</a:t>
            </a:r>
            <a:br>
              <a:rPr lang="fr-FR" dirty="0"/>
            </a:br>
            <a:r>
              <a:rPr lang="fr-FR" dirty="0"/>
              <a:t>  </a:t>
            </a:r>
            <a:br>
              <a:rPr lang="fr-FR" dirty="0"/>
            </a:br>
            <a:endParaRPr lang="it-IT" dirty="0"/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95288" y="1628800"/>
            <a:ext cx="8353426" cy="3168352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lvl="0" algn="ctr"/>
            <a:endParaRPr lang="pt-BR" sz="2400" i="1" spc="0" dirty="0">
              <a:solidFill>
                <a:srgbClr val="0F333A"/>
              </a:solidFill>
            </a:endParaRPr>
          </a:p>
          <a:p>
            <a:pPr lvl="0" algn="ctr"/>
            <a:r>
              <a:rPr lang="pt-BR" sz="2400" i="1" spc="0" dirty="0">
                <a:solidFill>
                  <a:srgbClr val="0F333A"/>
                </a:solidFill>
              </a:rPr>
              <a:t>        </a:t>
            </a:r>
            <a:r>
              <a:rPr lang="pt-BR" sz="4800" i="1" spc="0" dirty="0">
                <a:solidFill>
                  <a:schemeClr val="accent1">
                    <a:lumMod val="50000"/>
                  </a:schemeClr>
                </a:solidFill>
              </a:rPr>
              <a:t>Per creare posti di lavoro, </a:t>
            </a:r>
          </a:p>
          <a:p>
            <a:pPr lvl="0" algn="ctr"/>
            <a:r>
              <a:rPr lang="pt-BR" sz="4800" i="1" spc="0" dirty="0">
                <a:solidFill>
                  <a:schemeClr val="accent1">
                    <a:lumMod val="50000"/>
                  </a:schemeClr>
                </a:solidFill>
              </a:rPr>
              <a:t>creiamo  imprenditori!</a:t>
            </a:r>
            <a:endParaRPr lang="fr-FR" sz="4800" i="1" spc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71600" y="4787860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0F333A"/>
                </a:solidFill>
              </a:rPr>
              <a:t>             </a:t>
            </a:r>
            <a:endParaRPr lang="it-IT" dirty="0">
              <a:solidFill>
                <a:srgbClr val="0F333A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7544" y="4869160"/>
            <a:ext cx="2161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b="1" i="1" dirty="0">
                <a:solidFill>
                  <a:srgbClr val="0F333A"/>
                </a:solidFill>
              </a:rPr>
              <a:t>28 SETTEMBRE 2019 </a:t>
            </a:r>
            <a:endParaRPr lang="it-IT" b="1" dirty="0">
              <a:solidFill>
                <a:srgbClr val="0F333A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32048" y="5229200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it-IT" b="1" i="1" dirty="0">
                <a:solidFill>
                  <a:srgbClr val="0F333A"/>
                </a:solidFill>
              </a:rPr>
              <a:t>STATI GENERALI DEL MONDO DEL LAVORO</a:t>
            </a:r>
          </a:p>
          <a:p>
            <a:pPr>
              <a:lnSpc>
                <a:spcPct val="90000"/>
              </a:lnSpc>
            </a:pPr>
            <a:r>
              <a:rPr lang="it-IT" b="1" i="1" dirty="0">
                <a:solidFill>
                  <a:srgbClr val="0F333A"/>
                </a:solidFill>
              </a:rPr>
              <a:t>LAVAZZA - TORINO</a:t>
            </a:r>
          </a:p>
        </p:txBody>
      </p:sp>
    </p:spTree>
    <p:extLst>
      <p:ext uri="{BB962C8B-B14F-4D97-AF65-F5344CB8AC3E}">
        <p14:creationId xmlns:p14="http://schemas.microsoft.com/office/powerpoint/2010/main" val="175709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664175"/>
            <a:ext cx="8353425" cy="648072"/>
          </a:xfrm>
        </p:spPr>
        <p:txBody>
          <a:bodyPr/>
          <a:lstStyle/>
          <a:p>
            <a:r>
              <a:rPr lang="fr-FR" dirty="0"/>
              <a:t>Il nostro </a:t>
            </a:r>
            <a:r>
              <a:rPr lang="fr-FR" dirty="0" err="1"/>
              <a:t>mestiere</a:t>
            </a:r>
            <a:endParaRPr lang="fr-FR" dirty="0"/>
          </a:p>
        </p:txBody>
      </p:sp>
      <p:pic>
        <p:nvPicPr>
          <p:cNvPr id="3" name="Chi siamo Réseau Entreprendre Itallia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385181"/>
            <a:ext cx="6984528" cy="408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5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07140" y="5020030"/>
            <a:ext cx="5835971" cy="91366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2"/>
          <a:srcRect l="29115" b="34512"/>
          <a:stretch/>
        </p:blipFill>
        <p:spPr>
          <a:xfrm>
            <a:off x="216574" y="3420360"/>
            <a:ext cx="8005808" cy="1550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" y="3254288"/>
            <a:ext cx="18479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RICEVIMENTO </a:t>
            </a:r>
          </a:p>
          <a:p>
            <a:pPr algn="ctr" defTabSz="685800">
              <a:defRPr/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Verifica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progetto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del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neo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imprenditore</a:t>
            </a:r>
            <a:endParaRPr lang="fr-FR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76732" y="2992801"/>
            <a:ext cx="151382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AVVIO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685800">
              <a:defRPr/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ell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’ I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mpresa</a:t>
            </a:r>
            <a:endParaRPr lang="fr-FR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107" name="Groupe 4106"/>
          <p:cNvGrpSpPr/>
          <p:nvPr/>
        </p:nvGrpSpPr>
        <p:grpSpPr>
          <a:xfrm>
            <a:off x="1072862" y="2848529"/>
            <a:ext cx="286436" cy="290358"/>
            <a:chOff x="1612010" y="1485004"/>
            <a:chExt cx="681088" cy="646843"/>
          </a:xfrm>
        </p:grpSpPr>
        <p:sp>
          <p:nvSpPr>
            <p:cNvPr id="4106" name="Ellipse 4105"/>
            <p:cNvSpPr/>
            <p:nvPr/>
          </p:nvSpPr>
          <p:spPr>
            <a:xfrm>
              <a:off x="1612010" y="1485004"/>
              <a:ext cx="681088" cy="646843"/>
            </a:xfrm>
            <a:prstGeom prst="ellipse">
              <a:avLst/>
            </a:prstGeom>
            <a:solidFill>
              <a:srgbClr val="709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50" tIns="20250" rIns="20250" bIns="20250" rtlCol="0" anchor="ctr"/>
            <a:lstStyle/>
            <a:p>
              <a:pPr algn="ctr" defTabSz="685800">
                <a:defRPr/>
              </a:pPr>
              <a:endParaRPr lang="fr-FR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108" name="Picture 12" descr="Afficher l'image d'origine"/>
            <p:cNvPicPr>
              <a:picLocks noChangeAspect="1" noChangeArrowheads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266" y="1599010"/>
              <a:ext cx="493470" cy="46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er 2"/>
          <p:cNvGrpSpPr/>
          <p:nvPr/>
        </p:nvGrpSpPr>
        <p:grpSpPr>
          <a:xfrm>
            <a:off x="4354367" y="2633222"/>
            <a:ext cx="289603" cy="290358"/>
            <a:chOff x="3731776" y="2644540"/>
            <a:chExt cx="545971" cy="540000"/>
          </a:xfrm>
        </p:grpSpPr>
        <p:sp>
          <p:nvSpPr>
            <p:cNvPr id="48" name="Ellipse 47"/>
            <p:cNvSpPr/>
            <p:nvPr/>
          </p:nvSpPr>
          <p:spPr>
            <a:xfrm>
              <a:off x="3734761" y="2644540"/>
              <a:ext cx="540000" cy="540000"/>
            </a:xfrm>
            <a:prstGeom prst="ellipse">
              <a:avLst/>
            </a:prstGeom>
            <a:solidFill>
              <a:srgbClr val="709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50" tIns="20250" rIns="20250" bIns="20250" rtlCol="0" anchor="ctr"/>
            <a:lstStyle/>
            <a:p>
              <a:pPr algn="ctr" defTabSz="685800">
                <a:defRPr/>
              </a:pPr>
              <a:endParaRPr lang="fr-FR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110" name="Picture 14" descr="Afficher l'image d'origine"/>
            <p:cNvPicPr>
              <a:picLocks noChangeAspect="1" noChangeArrowheads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1776" y="2666372"/>
              <a:ext cx="545971" cy="49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Imag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6605">
            <a:off x="8453833" y="2862207"/>
            <a:ext cx="412545" cy="669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6095345" y="2651482"/>
            <a:ext cx="300248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fr-FR" sz="1500" b="1" dirty="0" err="1">
                <a:solidFill>
                  <a:prstClr val="black"/>
                </a:solidFill>
                <a:latin typeface="Calibri" panose="020F0502020204030204"/>
              </a:rPr>
              <a:t>Diventa</a:t>
            </a: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  </a:t>
            </a:r>
          </a:p>
          <a:p>
            <a:pPr algn="ctr" defTabSz="685800">
              <a:defRPr/>
            </a:pPr>
            <a:r>
              <a:rPr lang="fr-FR" sz="1500" b="1" dirty="0" err="1">
                <a:solidFill>
                  <a:prstClr val="black"/>
                </a:solidFill>
                <a:latin typeface="Calibri" panose="020F0502020204030204"/>
              </a:rPr>
              <a:t>una</a:t>
            </a: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 PMI in </a:t>
            </a:r>
            <a:r>
              <a:rPr lang="fr-FR" sz="1500" b="1" dirty="0" err="1">
                <a:solidFill>
                  <a:prstClr val="black"/>
                </a:solidFill>
                <a:latin typeface="Calibri" panose="020F0502020204030204"/>
              </a:rPr>
              <a:t>grado</a:t>
            </a: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 di</a:t>
            </a:r>
          </a:p>
          <a:p>
            <a:pPr algn="ctr" defTabSz="685800">
              <a:defRPr/>
            </a:pP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500" b="1" dirty="0" err="1">
                <a:solidFill>
                  <a:prstClr val="black"/>
                </a:solidFill>
                <a:latin typeface="Calibri" panose="020F0502020204030204"/>
              </a:rPr>
              <a:t>affrontare</a:t>
            </a: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 il mercato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7272117" y="2321494"/>
            <a:ext cx="278784" cy="277516"/>
            <a:chOff x="2873442" y="1769236"/>
            <a:chExt cx="540000" cy="540000"/>
          </a:xfrm>
        </p:grpSpPr>
        <p:sp>
          <p:nvSpPr>
            <p:cNvPr id="35" name="Ellipse 34"/>
            <p:cNvSpPr/>
            <p:nvPr/>
          </p:nvSpPr>
          <p:spPr>
            <a:xfrm>
              <a:off x="2873442" y="1769236"/>
              <a:ext cx="540000" cy="540000"/>
            </a:xfrm>
            <a:prstGeom prst="ellipse">
              <a:avLst/>
            </a:prstGeom>
            <a:solidFill>
              <a:srgbClr val="709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50" tIns="20250" rIns="20250" bIns="20250" rtlCol="0" anchor="ctr"/>
            <a:lstStyle/>
            <a:p>
              <a:pPr algn="ctr" defTabSz="685800">
                <a:defRPr/>
              </a:pPr>
              <a:endParaRPr lang="fr-FR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941809" y="1826402"/>
              <a:ext cx="403266" cy="425669"/>
            </a:xfrm>
            <a:prstGeom prst="rect">
              <a:avLst/>
            </a:prstGeom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9772" y="2754242"/>
            <a:ext cx="293638" cy="30729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3203910" y="2965311"/>
            <a:ext cx="270713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fr-FR" sz="1350" b="1" dirty="0">
                <a:solidFill>
                  <a:prstClr val="black"/>
                </a:solidFill>
                <a:latin typeface="Calibri" panose="020F0502020204030204"/>
              </a:rPr>
              <a:t>DEFINIZIONE E </a:t>
            </a:r>
          </a:p>
          <a:p>
            <a:pPr algn="ctr" defTabSz="685800">
              <a:defRPr/>
            </a:pPr>
            <a:r>
              <a:rPr lang="fr-FR" sz="1350" b="1" dirty="0">
                <a:solidFill>
                  <a:prstClr val="black"/>
                </a:solidFill>
                <a:latin typeface="Calibri" panose="020F0502020204030204"/>
              </a:rPr>
              <a:t>PERCORSO CON</a:t>
            </a:r>
          </a:p>
          <a:p>
            <a:pPr algn="ctr" defTabSz="685800">
              <a:defRPr/>
            </a:pPr>
            <a:r>
              <a:rPr lang="fr-FR" sz="1350" b="1" dirty="0">
                <a:solidFill>
                  <a:prstClr val="black"/>
                </a:solidFill>
                <a:latin typeface="Calibri" panose="020F0502020204030204"/>
              </a:rPr>
              <a:t> IMPRENDITORI SENIOR</a:t>
            </a:r>
          </a:p>
        </p:txBody>
      </p:sp>
      <p:grpSp>
        <p:nvGrpSpPr>
          <p:cNvPr id="61" name="Grouper 60"/>
          <p:cNvGrpSpPr/>
          <p:nvPr/>
        </p:nvGrpSpPr>
        <p:grpSpPr>
          <a:xfrm>
            <a:off x="513591" y="1880047"/>
            <a:ext cx="5429520" cy="355015"/>
            <a:chOff x="3504294" y="2258473"/>
            <a:chExt cx="2233811" cy="341589"/>
          </a:xfrm>
          <a:solidFill>
            <a:schemeClr val="accent2"/>
          </a:solidFill>
        </p:grpSpPr>
        <p:sp>
          <p:nvSpPr>
            <p:cNvPr id="62" name="Rectangle 61"/>
            <p:cNvSpPr/>
            <p:nvPr/>
          </p:nvSpPr>
          <p:spPr>
            <a:xfrm>
              <a:off x="3704442" y="2269788"/>
              <a:ext cx="1869231" cy="28873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it-IT" sz="1350" b="1" dirty="0">
                  <a:solidFill>
                    <a:prstClr val="white"/>
                  </a:solidFill>
                  <a:latin typeface="Canaro Book" charset="0"/>
                  <a:ea typeface="Canaro Book" charset="0"/>
                  <a:cs typeface="Canaro Book" charset="0"/>
                </a:rPr>
                <a:t>In base ai bisogni della Neo Impresa</a:t>
              </a:r>
              <a:endParaRPr lang="fr-FR" sz="1350" b="1" dirty="0">
                <a:solidFill>
                  <a:prstClr val="white"/>
                </a:solidFill>
                <a:latin typeface="Canaro Book" charset="0"/>
                <a:ea typeface="Canaro Book" charset="0"/>
                <a:cs typeface="Canaro Book" charset="0"/>
              </a:endParaRPr>
            </a:p>
          </p:txBody>
        </p:sp>
        <p:sp>
          <p:nvSpPr>
            <p:cNvPr id="63" name="Chevron 62"/>
            <p:cNvSpPr/>
            <p:nvPr/>
          </p:nvSpPr>
          <p:spPr>
            <a:xfrm>
              <a:off x="3504294" y="2258473"/>
              <a:ext cx="350158" cy="341589"/>
            </a:xfrm>
            <a:prstGeom prst="chevron">
              <a:avLst>
                <a:gd name="adj" fmla="val 482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50" tIns="20250" rIns="20250" bIns="20250" rtlCol="0" anchor="ctr"/>
            <a:lstStyle/>
            <a:p>
              <a:pPr algn="ctr" defTabSz="685800">
                <a:defRPr/>
              </a:pPr>
              <a:endParaRPr lang="fr-FR" sz="900" err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Chevron 63"/>
            <p:cNvSpPr/>
            <p:nvPr/>
          </p:nvSpPr>
          <p:spPr>
            <a:xfrm rot="10800000">
              <a:off x="5384391" y="2258474"/>
              <a:ext cx="353714" cy="314154"/>
            </a:xfrm>
            <a:prstGeom prst="chevron">
              <a:avLst>
                <a:gd name="adj" fmla="val 482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50" tIns="20250" rIns="20250" bIns="20250" rtlCol="0" anchor="ctr"/>
            <a:lstStyle/>
            <a:p>
              <a:pPr algn="ctr" defTabSz="685800">
                <a:defRPr/>
              </a:pPr>
              <a:endParaRPr lang="fr-FR" sz="900" err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" name="Titolo 8">
            <a:extLst>
              <a:ext uri="{FF2B5EF4-FFF2-40B4-BE49-F238E27FC236}">
                <a16:creationId xmlns:a16="http://schemas.microsoft.com/office/drawing/2014/main" id="{A2ED9B5A-403F-48F1-BFDB-46E98675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9981"/>
            <a:ext cx="9144000" cy="59283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4050" dirty="0"/>
              <a:t>     </a:t>
            </a:r>
            <a:r>
              <a:rPr lang="it-IT" sz="3000" dirty="0">
                <a:latin typeface="Canaro Book"/>
              </a:rPr>
              <a:t>IL PERCORSO TRAMITE RESEAU </a:t>
            </a:r>
          </a:p>
        </p:txBody>
      </p:sp>
      <p:sp>
        <p:nvSpPr>
          <p:cNvPr id="47" name="Rectangle 31"/>
          <p:cNvSpPr/>
          <p:nvPr/>
        </p:nvSpPr>
        <p:spPr>
          <a:xfrm>
            <a:off x="998703" y="2501344"/>
            <a:ext cx="1775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fr-FR" sz="1200" b="1" dirty="0">
                <a:solidFill>
                  <a:srgbClr val="C00000"/>
                </a:solidFill>
                <a:latin typeface="Canaro Book" charset="0"/>
                <a:ea typeface="Canaro Book" charset="0"/>
                <a:cs typeface="Canaro Book" charset="0"/>
              </a:rPr>
              <a:t>PRIMO CONTATTO </a:t>
            </a:r>
          </a:p>
        </p:txBody>
      </p:sp>
      <p:sp>
        <p:nvSpPr>
          <p:cNvPr id="54" name="Rectangle 31"/>
          <p:cNvSpPr/>
          <p:nvPr/>
        </p:nvSpPr>
        <p:spPr>
          <a:xfrm>
            <a:off x="3334341" y="2357363"/>
            <a:ext cx="2430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fr-FR" sz="1200" b="1" dirty="0">
                <a:solidFill>
                  <a:srgbClr val="C00000"/>
                </a:solidFill>
                <a:latin typeface="Canaro Book" charset="0"/>
                <a:ea typeface="Canaro Book" charset="0"/>
                <a:cs typeface="Canaro Book" charset="0"/>
              </a:rPr>
              <a:t> PROFESSIONALIZZAZIONE   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376" y="2452563"/>
            <a:ext cx="285750" cy="29289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6454" y="2335401"/>
            <a:ext cx="285750" cy="30718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1708" y="2061327"/>
            <a:ext cx="307181" cy="285750"/>
          </a:xfrm>
          <a:prstGeom prst="rect">
            <a:avLst/>
          </a:prstGeom>
        </p:spPr>
      </p:pic>
      <p:sp>
        <p:nvSpPr>
          <p:cNvPr id="58" name="Rectangle 31"/>
          <p:cNvSpPr/>
          <p:nvPr/>
        </p:nvSpPr>
        <p:spPr>
          <a:xfrm>
            <a:off x="6024091" y="1920947"/>
            <a:ext cx="2628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fr-FR" sz="1200" b="1" dirty="0">
                <a:solidFill>
                  <a:srgbClr val="C00000"/>
                </a:solidFill>
                <a:latin typeface="Canaro Book" charset="0"/>
                <a:ea typeface="Canaro Book" charset="0"/>
                <a:cs typeface="Canaro Book" charset="0"/>
              </a:rPr>
              <a:t> ESAME E ACCOGLIENZA ALLA </a:t>
            </a:r>
          </a:p>
          <a:p>
            <a:pPr defTabSz="685800">
              <a:defRPr/>
            </a:pPr>
            <a:r>
              <a:rPr lang="fr-FR" sz="1200" b="1" dirty="0">
                <a:solidFill>
                  <a:srgbClr val="C00000"/>
                </a:solidFill>
                <a:latin typeface="Canaro Book" charset="0"/>
                <a:ea typeface="Canaro Book" charset="0"/>
                <a:cs typeface="Canaro Book" charset="0"/>
              </a:rPr>
              <a:t> FASE DI ACCOMPAGNAMENTO  </a:t>
            </a:r>
          </a:p>
        </p:txBody>
      </p:sp>
      <p:pic>
        <p:nvPicPr>
          <p:cNvPr id="59" name="Image 5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0893" y="2235065"/>
            <a:ext cx="550866" cy="550866"/>
          </a:xfrm>
          <a:prstGeom prst="rect">
            <a:avLst/>
          </a:prstGeom>
        </p:spPr>
      </p:pic>
      <p:graphicFrame>
        <p:nvGraphicFramePr>
          <p:cNvPr id="11" name="Diagramma 10"/>
          <p:cNvGraphicFramePr/>
          <p:nvPr>
            <p:extLst/>
          </p:nvPr>
        </p:nvGraphicFramePr>
        <p:xfrm>
          <a:off x="558343" y="5327404"/>
          <a:ext cx="2645567" cy="311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5" name="Rectangle 26"/>
          <p:cNvSpPr/>
          <p:nvPr/>
        </p:nvSpPr>
        <p:spPr>
          <a:xfrm>
            <a:off x="513593" y="5563686"/>
            <a:ext cx="2636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fr-FR" b="1" i="1" dirty="0">
                <a:solidFill>
                  <a:srgbClr val="0056A3"/>
                </a:solidFill>
                <a:latin typeface="Calibri" panose="020F0502020204030204"/>
              </a:rPr>
              <a:t>Circa 1 ANNO</a:t>
            </a:r>
          </a:p>
        </p:txBody>
      </p:sp>
      <p:sp>
        <p:nvSpPr>
          <p:cNvPr id="72" name="Chevron 62"/>
          <p:cNvSpPr/>
          <p:nvPr/>
        </p:nvSpPr>
        <p:spPr>
          <a:xfrm>
            <a:off x="216574" y="5256163"/>
            <a:ext cx="2808552" cy="311876"/>
          </a:xfrm>
          <a:prstGeom prst="chevron">
            <a:avLst>
              <a:gd name="adj" fmla="val 4824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50" tIns="20250" rIns="20250" bIns="20250" rtlCol="0" anchor="ctr"/>
          <a:lstStyle/>
          <a:p>
            <a:pPr algn="ctr" defTabSz="685800">
              <a:defRPr/>
            </a:pPr>
            <a:r>
              <a:rPr lang="fr-FR" sz="2100" b="1" dirty="0">
                <a:solidFill>
                  <a:prstClr val="black"/>
                </a:solidFill>
                <a:latin typeface="Calibri" panose="020F0502020204030204"/>
              </a:rPr>
              <a:t>PERCORSO START</a:t>
            </a:r>
          </a:p>
        </p:txBody>
      </p:sp>
      <p:sp>
        <p:nvSpPr>
          <p:cNvPr id="73" name="Chevron 62"/>
          <p:cNvSpPr/>
          <p:nvPr/>
        </p:nvSpPr>
        <p:spPr>
          <a:xfrm>
            <a:off x="2966781" y="5256163"/>
            <a:ext cx="2944267" cy="311876"/>
          </a:xfrm>
          <a:prstGeom prst="chevron">
            <a:avLst>
              <a:gd name="adj" fmla="val 4824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50" tIns="20250" rIns="20250" bIns="20250" rtlCol="0" anchor="ctr"/>
          <a:lstStyle/>
          <a:p>
            <a:pPr algn="ctr" defTabSz="685800">
              <a:defRPr/>
            </a:pPr>
            <a:r>
              <a:rPr lang="fr-FR" sz="2100" b="1" dirty="0">
                <a:solidFill>
                  <a:prstClr val="black"/>
                </a:solidFill>
                <a:latin typeface="Calibri" panose="020F0502020204030204"/>
              </a:rPr>
              <a:t>ACCOMPAGNAMENTO</a:t>
            </a:r>
          </a:p>
        </p:txBody>
      </p:sp>
      <p:sp>
        <p:nvSpPr>
          <p:cNvPr id="74" name="Chevron 62"/>
          <p:cNvSpPr/>
          <p:nvPr/>
        </p:nvSpPr>
        <p:spPr>
          <a:xfrm>
            <a:off x="5957803" y="5267501"/>
            <a:ext cx="3186197" cy="311876"/>
          </a:xfrm>
          <a:prstGeom prst="chevron">
            <a:avLst>
              <a:gd name="adj" fmla="val 4824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50" tIns="20250" rIns="20250" bIns="20250"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ACCELERAZIONE (BOOSTER)</a:t>
            </a:r>
          </a:p>
        </p:txBody>
      </p:sp>
      <p:sp>
        <p:nvSpPr>
          <p:cNvPr id="75" name="Rectangle 26"/>
          <p:cNvSpPr/>
          <p:nvPr/>
        </p:nvSpPr>
        <p:spPr>
          <a:xfrm>
            <a:off x="3014831" y="5553299"/>
            <a:ext cx="2636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fr-FR" b="1" i="1" dirty="0">
                <a:solidFill>
                  <a:srgbClr val="0056A3"/>
                </a:solidFill>
                <a:latin typeface="Calibri" panose="020F0502020204030204"/>
              </a:rPr>
              <a:t>2 ANNI</a:t>
            </a:r>
          </a:p>
        </p:txBody>
      </p:sp>
      <p:sp>
        <p:nvSpPr>
          <p:cNvPr id="76" name="Rectangle 26"/>
          <p:cNvSpPr/>
          <p:nvPr/>
        </p:nvSpPr>
        <p:spPr>
          <a:xfrm>
            <a:off x="5997014" y="5587442"/>
            <a:ext cx="3069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fr-FR" b="1" i="1" dirty="0">
                <a:solidFill>
                  <a:srgbClr val="0056A3"/>
                </a:solidFill>
                <a:latin typeface="Calibri" panose="020F0502020204030204"/>
              </a:rPr>
              <a:t>DA 1 ÷ 2 ANNI</a:t>
            </a:r>
          </a:p>
        </p:txBody>
      </p:sp>
      <p:pic>
        <p:nvPicPr>
          <p:cNvPr id="77" name="Immagine 76">
            <a:extLst>
              <a:ext uri="{FF2B5EF4-FFF2-40B4-BE49-F238E27FC236}">
                <a16:creationId xmlns:a16="http://schemas.microsoft.com/office/drawing/2014/main" id="{E64034D6-0C06-4ABA-AF56-595513C864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46" y="916148"/>
            <a:ext cx="969803" cy="780504"/>
          </a:xfrm>
          <a:prstGeom prst="rect">
            <a:avLst/>
          </a:prstGeom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68" y="1592872"/>
            <a:ext cx="700159" cy="17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20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nostri</a:t>
            </a:r>
            <a:r>
              <a:rPr lang="fr-FR" dirty="0"/>
              <a:t> </a:t>
            </a:r>
            <a:r>
              <a:rPr lang="fr-FR" dirty="0" err="1"/>
              <a:t>valori</a:t>
            </a:r>
            <a:endParaRPr lang="fr-FR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4D4DFCB-CB4F-4FC9-94B2-DFA8701681F4}"/>
              </a:ext>
            </a:extLst>
          </p:cNvPr>
          <p:cNvGrpSpPr/>
          <p:nvPr/>
        </p:nvGrpSpPr>
        <p:grpSpPr>
          <a:xfrm>
            <a:off x="179512" y="1296240"/>
            <a:ext cx="9202797" cy="4509023"/>
            <a:chOff x="175247" y="1661948"/>
            <a:chExt cx="9202797" cy="4509023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DD87478C-085C-4B3E-82A8-0EBF7F141395}"/>
                </a:ext>
              </a:extLst>
            </p:cNvPr>
            <p:cNvSpPr txBox="1"/>
            <p:nvPr/>
          </p:nvSpPr>
          <p:spPr>
            <a:xfrm>
              <a:off x="880852" y="1661948"/>
              <a:ext cx="8497192" cy="609398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it-IT" sz="2000" dirty="0"/>
            </a:p>
            <a:p>
              <a:pPr algn="just">
                <a:lnSpc>
                  <a:spcPct val="90000"/>
                </a:lnSpc>
              </a:pPr>
              <a:r>
                <a:rPr lang="it-IT" sz="2400" dirty="0"/>
                <a:t>Réseau Entreprendre si fonda su </a:t>
              </a:r>
              <a:r>
                <a:rPr lang="it-IT" sz="2400" b="1" dirty="0"/>
                <a:t>3 principi indissociabili</a:t>
              </a:r>
              <a:r>
                <a:rPr lang="it-IT" sz="2400" dirty="0"/>
                <a:t>: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EC108A3C-8BFC-420D-B642-45624F450A32}"/>
                </a:ext>
              </a:extLst>
            </p:cNvPr>
            <p:cNvSpPr/>
            <p:nvPr/>
          </p:nvSpPr>
          <p:spPr>
            <a:xfrm>
              <a:off x="175247" y="2779976"/>
              <a:ext cx="2880569" cy="3390995"/>
            </a:xfrm>
            <a:prstGeom prst="rect">
              <a:avLst/>
            </a:prstGeom>
            <a:solidFill>
              <a:srgbClr val="14C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it-IT" sz="1600" dirty="0" err="1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6D3FB24-D2FC-4259-973D-1446DF3BC084}"/>
                </a:ext>
              </a:extLst>
            </p:cNvPr>
            <p:cNvSpPr/>
            <p:nvPr/>
          </p:nvSpPr>
          <p:spPr>
            <a:xfrm>
              <a:off x="3209758" y="2741579"/>
              <a:ext cx="2880569" cy="3429392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it-IT" sz="1600" dirty="0" err="1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330C633A-9036-4A45-817E-DAFB46C7E073}"/>
                </a:ext>
              </a:extLst>
            </p:cNvPr>
            <p:cNvSpPr/>
            <p:nvPr/>
          </p:nvSpPr>
          <p:spPr>
            <a:xfrm>
              <a:off x="6244269" y="2775969"/>
              <a:ext cx="2880569" cy="3395001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it-IT" sz="1600" dirty="0" err="1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F9E132C-359B-4841-87E9-050FEF773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354" y="2873021"/>
              <a:ext cx="648072" cy="648072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197B272-47C1-4C23-9EDC-C4D53117F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980" y="2923926"/>
              <a:ext cx="655303" cy="655303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0A20429-970B-4BDB-A1F9-675D6279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24" y="2887945"/>
              <a:ext cx="648072" cy="648072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8A3B0C0-16C3-446C-BCB7-C6C0ABF21DB8}"/>
                </a:ext>
              </a:extLst>
            </p:cNvPr>
            <p:cNvSpPr txBox="1"/>
            <p:nvPr/>
          </p:nvSpPr>
          <p:spPr>
            <a:xfrm>
              <a:off x="958873" y="2923926"/>
              <a:ext cx="1917474" cy="692497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/>
                  </a:solidFill>
                </a:rPr>
                <a:t>L’importante è la</a:t>
              </a:r>
            </a:p>
            <a:p>
              <a:pPr algn="ctr">
                <a:lnSpc>
                  <a:spcPct val="90000"/>
                </a:lnSpc>
              </a:pPr>
              <a:r>
                <a:rPr lang="it-IT" sz="3600" b="1" dirty="0"/>
                <a:t>PERSONA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95499E9-EDE8-4EBE-8964-90E2DEF9A23B}"/>
                </a:ext>
              </a:extLst>
            </p:cNvPr>
            <p:cNvSpPr txBox="1"/>
            <p:nvPr/>
          </p:nvSpPr>
          <p:spPr>
            <a:xfrm>
              <a:off x="4001283" y="2948832"/>
              <a:ext cx="2010628" cy="692497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>
                      <a:lumMod val="50000"/>
                    </a:schemeClr>
                  </a:solidFill>
                </a:rPr>
                <a:t>Il principio è la</a:t>
              </a:r>
            </a:p>
            <a:p>
              <a:pPr algn="ctr">
                <a:lnSpc>
                  <a:spcPct val="90000"/>
                </a:lnSpc>
              </a:pPr>
              <a:r>
                <a:rPr lang="it-IT" sz="3200" b="1" dirty="0"/>
                <a:t>GRATUITA</a:t>
              </a:r>
              <a:r>
                <a:rPr lang="it-IT" sz="3600" b="1" dirty="0"/>
                <a:t>’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C8E31E9-4072-486C-8720-B56189BF7030}"/>
                </a:ext>
              </a:extLst>
            </p:cNvPr>
            <p:cNvSpPr txBox="1"/>
            <p:nvPr/>
          </p:nvSpPr>
          <p:spPr>
            <a:xfrm>
              <a:off x="7043426" y="2988727"/>
              <a:ext cx="1957523" cy="526298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accent1">
                      <a:lumMod val="50000"/>
                    </a:schemeClr>
                  </a:solidFill>
                </a:rPr>
                <a:t>Lo spirito è la</a:t>
              </a:r>
            </a:p>
            <a:p>
              <a:pPr algn="ctr">
                <a:lnSpc>
                  <a:spcPct val="90000"/>
                </a:lnSpc>
              </a:pPr>
              <a:r>
                <a:rPr lang="it-IT" sz="2400" b="1" dirty="0"/>
                <a:t>RECIPROCITA’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0E3D168-890F-4574-B5D5-3EC423F02BE7}"/>
                </a:ext>
              </a:extLst>
            </p:cNvPr>
            <p:cNvSpPr txBox="1"/>
            <p:nvPr/>
          </p:nvSpPr>
          <p:spPr>
            <a:xfrm>
              <a:off x="460268" y="3621474"/>
              <a:ext cx="2520280" cy="2215991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2000" b="1" dirty="0">
                  <a:solidFill>
                    <a:schemeClr val="bg1"/>
                  </a:solidFill>
                </a:rPr>
                <a:t>Prima della qualità del progetto è la persona, il suo potenziale imprenditoriale, che deve coinvolgere ed attirare l’attenzione da parte degli imprenditori senior.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E62637E-7E02-441F-9E5D-6DA3E072BFFA}"/>
                </a:ext>
              </a:extLst>
            </p:cNvPr>
            <p:cNvSpPr txBox="1"/>
            <p:nvPr/>
          </p:nvSpPr>
          <p:spPr>
            <a:xfrm>
              <a:off x="3491631" y="3692104"/>
              <a:ext cx="2520280" cy="2215991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2000" b="1" dirty="0">
                  <a:solidFill>
                    <a:schemeClr val="bg1">
                      <a:lumMod val="50000"/>
                    </a:schemeClr>
                  </a:solidFill>
                </a:rPr>
                <a:t>La gratuità dell’offerta ai creatori d’impresa: lo spirito di gratuità degli accompagnatori animati dalla voglia di concorrere al successo imprenditoriale dei neoimprenditori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CEF188A-87EA-4A02-9269-998C52378C03}"/>
                </a:ext>
              </a:extLst>
            </p:cNvPr>
            <p:cNvSpPr txBox="1"/>
            <p:nvPr/>
          </p:nvSpPr>
          <p:spPr>
            <a:xfrm>
              <a:off x="6480669" y="3619690"/>
              <a:ext cx="2520280" cy="2423740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750" b="1" dirty="0">
                  <a:solidFill>
                    <a:schemeClr val="accent1">
                      <a:lumMod val="50000"/>
                    </a:schemeClr>
                  </a:solidFill>
                </a:rPr>
                <a:t>I mentori ricevono energia e rinnovamento dai neoimprenditori ai quali trasferiscono esperienza e sapere. I beneficiari dell’accompagnamento saranno invitati un domani a restituire agli altri ciò che hanno ricevuto oggi.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84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/>
          <p:cNvSpPr txBox="1"/>
          <p:nvPr/>
        </p:nvSpPr>
        <p:spPr>
          <a:xfrm>
            <a:off x="623788" y="3156419"/>
            <a:ext cx="2501260" cy="88639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3200" b="1" dirty="0">
                <a:solidFill>
                  <a:schemeClr val="bg1"/>
                </a:solidFill>
                <a:latin typeface="Station No.1" panose="02000000000000000000" pitchFamily="50" charset="0"/>
              </a:rPr>
              <a:t>+6000</a:t>
            </a:r>
          </a:p>
          <a:p>
            <a:pPr algn="ctr">
              <a:lnSpc>
                <a:spcPct val="90000"/>
              </a:lnSpc>
            </a:pPr>
            <a:r>
              <a:rPr lang="it-IT" sz="3200" b="1" dirty="0">
                <a:solidFill>
                  <a:schemeClr val="bg1"/>
                </a:solidFill>
                <a:latin typeface="Station No.1" panose="02000000000000000000" pitchFamily="50" charset="0"/>
              </a:rPr>
              <a:t>Associati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323528" y="2270022"/>
            <a:ext cx="2501260" cy="4431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3200" b="1" dirty="0">
                <a:solidFill>
                  <a:schemeClr val="bg1"/>
                </a:solidFill>
                <a:latin typeface="Station No.1" panose="02000000000000000000" pitchFamily="50" charset="0"/>
              </a:rPr>
              <a:t>+10000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8F1100B-1464-4F8F-A894-26E6B06983E2}"/>
              </a:ext>
            </a:extLst>
          </p:cNvPr>
          <p:cNvSpPr/>
          <p:nvPr/>
        </p:nvSpPr>
        <p:spPr>
          <a:xfrm>
            <a:off x="1763334" y="2503933"/>
            <a:ext cx="3096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​</a:t>
            </a:r>
          </a:p>
          <a:p>
            <a:pPr fontAlgn="base"/>
            <a:r>
              <a:rPr lang="en-US" sz="1600" dirty="0">
                <a:latin typeface="+mj-lt"/>
              </a:rPr>
              <a:t>​</a:t>
            </a:r>
          </a:p>
          <a:p>
            <a:pPr fontAlgn="base"/>
            <a:r>
              <a:rPr lang="en-US" dirty="0">
                <a:latin typeface="Arial" panose="020B0604020202020204" pitchFamily="34" charset="0"/>
              </a:rPr>
              <a:t>​</a:t>
            </a:r>
            <a:endParaRPr lang="en-US" b="0" i="0" u="none" strike="noStrike" dirty="0">
              <a:effectLst/>
              <a:latin typeface="&amp;quo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978668-ECE5-48FB-B6B5-E519E5F341E4}"/>
              </a:ext>
            </a:extLst>
          </p:cNvPr>
          <p:cNvSpPr txBox="1"/>
          <p:nvPr/>
        </p:nvSpPr>
        <p:spPr>
          <a:xfrm>
            <a:off x="1259632" y="620688"/>
            <a:ext cx="6840760" cy="4154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3000" b="1" cap="all" dirty="0">
                <a:solidFill>
                  <a:srgbClr val="00749A"/>
                </a:solidFill>
                <a:latin typeface="+mj-lt"/>
                <a:ea typeface="+mj-ea"/>
                <a:cs typeface="+mj-cs"/>
              </a:rPr>
              <a:t>Reseau </a:t>
            </a:r>
            <a:r>
              <a:rPr lang="it-IT" sz="3000" b="1" cap="all" dirty="0" err="1">
                <a:solidFill>
                  <a:srgbClr val="00749A"/>
                </a:solidFill>
                <a:latin typeface="+mj-lt"/>
                <a:ea typeface="+mj-ea"/>
                <a:cs typeface="+mj-cs"/>
              </a:rPr>
              <a:t>entreprendre</a:t>
            </a:r>
            <a:r>
              <a:rPr lang="it-IT" sz="3000" b="1" cap="all" dirty="0">
                <a:solidFill>
                  <a:srgbClr val="00749A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000" b="1" cap="all" dirty="0" err="1">
                <a:solidFill>
                  <a:srgbClr val="00749A"/>
                </a:solidFill>
                <a:latin typeface="+mj-lt"/>
                <a:ea typeface="+mj-ea"/>
                <a:cs typeface="+mj-cs"/>
              </a:rPr>
              <a:t>piemonte</a:t>
            </a:r>
            <a:endParaRPr lang="it-IT" sz="3000" b="1" cap="all" dirty="0">
              <a:solidFill>
                <a:srgbClr val="00749A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F121093-0BB2-454B-AAED-E58D21F10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3" y="1844824"/>
            <a:ext cx="3958695" cy="392904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1EC45E-5482-4C3B-88CA-BBB28997C1B3}"/>
              </a:ext>
            </a:extLst>
          </p:cNvPr>
          <p:cNvSpPr txBox="1"/>
          <p:nvPr/>
        </p:nvSpPr>
        <p:spPr>
          <a:xfrm>
            <a:off x="323528" y="1395194"/>
            <a:ext cx="3482627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000" b="1" dirty="0">
                <a:solidFill>
                  <a:schemeClr val="tx2"/>
                </a:solidFill>
              </a:rPr>
              <a:t>Un’ Associazione Piemontese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945845-6C98-4688-BD43-9387DDD58899}"/>
              </a:ext>
            </a:extLst>
          </p:cNvPr>
          <p:cNvSpPr txBox="1"/>
          <p:nvPr/>
        </p:nvSpPr>
        <p:spPr>
          <a:xfrm>
            <a:off x="4355976" y="1844824"/>
            <a:ext cx="4403741" cy="4293483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400" b="1" dirty="0">
                <a:solidFill>
                  <a:schemeClr val="tx2"/>
                </a:solidFill>
              </a:rPr>
              <a:t> </a:t>
            </a:r>
            <a:r>
              <a:rPr lang="it-IT" sz="3200" b="1" dirty="0">
                <a:solidFill>
                  <a:schemeClr val="tx2"/>
                </a:solidFill>
              </a:rPr>
              <a:t>70 </a:t>
            </a:r>
            <a:r>
              <a:rPr lang="it-IT" sz="3200" dirty="0"/>
              <a:t>imprenditori senior Associati di cui circa </a:t>
            </a:r>
            <a:r>
              <a:rPr lang="it-IT" sz="3200" dirty="0">
                <a:solidFill>
                  <a:srgbClr val="FF0000"/>
                </a:solidFill>
              </a:rPr>
              <a:t>20</a:t>
            </a:r>
            <a:r>
              <a:rPr lang="it-IT" sz="3200" dirty="0"/>
              <a:t> startup rientrate secondo una logica di restituzione</a:t>
            </a:r>
          </a:p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tx2"/>
                </a:solidFill>
              </a:rPr>
              <a:t>55</a:t>
            </a: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dirty="0"/>
              <a:t>neo-imprese accompagnate nel tempo</a:t>
            </a:r>
          </a:p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tx2"/>
                </a:solidFill>
              </a:rPr>
              <a:t>12.500.000</a:t>
            </a:r>
            <a:r>
              <a:rPr lang="it-IT" sz="2000" b="1" dirty="0">
                <a:solidFill>
                  <a:schemeClr val="tx2"/>
                </a:solidFill>
              </a:rPr>
              <a:t> </a:t>
            </a:r>
            <a:r>
              <a:rPr lang="it-IT" sz="2000" dirty="0"/>
              <a:t>di fatturato generato dalle neo-imprese nel 2018</a:t>
            </a:r>
          </a:p>
          <a:p>
            <a:pPr>
              <a:lnSpc>
                <a:spcPct val="90000"/>
              </a:lnSpc>
            </a:pPr>
            <a:r>
              <a:rPr lang="it-IT" sz="2800" b="1" dirty="0">
                <a:solidFill>
                  <a:schemeClr val="tx2"/>
                </a:solidFill>
              </a:rPr>
              <a:t>+ di 80%  </a:t>
            </a:r>
            <a:r>
              <a:rPr lang="it-IT" sz="2000" dirty="0"/>
              <a:t>delle neo-imprese accompagnate sopravvive nei primi 5 anni di attività</a:t>
            </a:r>
          </a:p>
          <a:p>
            <a:pPr>
              <a:lnSpc>
                <a:spcPct val="90000"/>
              </a:lnSpc>
            </a:pPr>
            <a:endParaRPr lang="it-IT" sz="1400" dirty="0" err="1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E2A41B-4A92-42C4-8232-9C26F30B9E1F}"/>
              </a:ext>
            </a:extLst>
          </p:cNvPr>
          <p:cNvSpPr txBox="1"/>
          <p:nvPr/>
        </p:nvSpPr>
        <p:spPr>
          <a:xfrm>
            <a:off x="4355976" y="1372004"/>
            <a:ext cx="3744416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000" u="sng" dirty="0">
                <a:solidFill>
                  <a:schemeClr val="tx2"/>
                </a:solidFill>
              </a:rPr>
              <a:t>Alcune cifre del </a:t>
            </a:r>
            <a:r>
              <a:rPr lang="it-IT" sz="2000" b="1" u="sng" dirty="0">
                <a:solidFill>
                  <a:schemeClr val="tx2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702556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6" y="1772816"/>
            <a:ext cx="5122325" cy="38517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16200000">
            <a:off x="3918117" y="3351181"/>
            <a:ext cx="3888903" cy="4431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b="1" dirty="0"/>
              <a:t>Cile                           Guyana                Senegal        </a:t>
            </a:r>
          </a:p>
          <a:p>
            <a:pPr>
              <a:lnSpc>
                <a:spcPct val="90000"/>
              </a:lnSpc>
            </a:pPr>
            <a:endParaRPr lang="it-IT" sz="1600" b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8F1100B-1464-4F8F-A894-26E6B06983E2}"/>
              </a:ext>
            </a:extLst>
          </p:cNvPr>
          <p:cNvSpPr/>
          <p:nvPr/>
        </p:nvSpPr>
        <p:spPr>
          <a:xfrm>
            <a:off x="6156176" y="2102653"/>
            <a:ext cx="309634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solidFill>
                  <a:srgbClr val="2879CA"/>
                </a:solidFill>
                <a:latin typeface="+mj-lt"/>
              </a:rPr>
              <a:t>10   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Paesi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b="1" dirty="0">
                <a:solidFill>
                  <a:srgbClr val="2879CA"/>
                </a:solidFill>
                <a:latin typeface="+mj-lt"/>
              </a:rPr>
              <a:t>120 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Uffici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nel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mondo</a:t>
            </a:r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b="1" dirty="0">
                <a:solidFill>
                  <a:srgbClr val="2879CA"/>
                </a:solidFill>
                <a:latin typeface="+mj-lt"/>
              </a:rPr>
              <a:t>14.000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Associati</a:t>
            </a:r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b="1" dirty="0">
                <a:solidFill>
                  <a:srgbClr val="2879CA"/>
                </a:solidFill>
                <a:latin typeface="+mj-lt"/>
              </a:rPr>
              <a:t>100.000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Posti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lavoro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creati</a:t>
            </a:r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sz="2000" dirty="0">
                <a:latin typeface="+mj-lt"/>
              </a:rPr>
              <a:t>​</a:t>
            </a:r>
          </a:p>
          <a:p>
            <a:pPr fontAlgn="base"/>
            <a:r>
              <a:rPr lang="en-US" dirty="0">
                <a:latin typeface="Arial" panose="020B0604020202020204" pitchFamily="34" charset="0"/>
              </a:rPr>
              <a:t>​</a:t>
            </a:r>
            <a:endParaRPr lang="en-US" b="0" i="0" u="none" strike="noStrike" dirty="0">
              <a:effectLst/>
              <a:latin typeface="&amp;quot"/>
            </a:endParaRP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C1978668-ECE5-48FB-B6B5-E519E5F341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3000" b="1" cap="all" dirty="0">
                <a:solidFill>
                  <a:srgbClr val="00749A"/>
                </a:solidFill>
                <a:latin typeface="+mj-lt"/>
                <a:ea typeface="+mj-ea"/>
                <a:cs typeface="+mj-cs"/>
              </a:rPr>
              <a:t>LA RETE RESEAU NEL MONDO</a:t>
            </a:r>
          </a:p>
        </p:txBody>
      </p:sp>
    </p:spTree>
    <p:extLst>
      <p:ext uri="{BB962C8B-B14F-4D97-AF65-F5344CB8AC3E}">
        <p14:creationId xmlns:p14="http://schemas.microsoft.com/office/powerpoint/2010/main" val="2595397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64034D6-0C06-4ABA-AF56-595513C864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33349"/>
            <a:ext cx="1757527" cy="141447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52" y="3079738"/>
            <a:ext cx="1440160" cy="3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95289" y="332656"/>
            <a:ext cx="8353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/>
              <a:t>RESEAU </a:t>
            </a:r>
            <a:r>
              <a:rPr lang="fr-FR" sz="3200" b="1" dirty="0" err="1"/>
              <a:t>nel</a:t>
            </a:r>
            <a:r>
              <a:rPr lang="fr-FR" sz="3200" b="1" dirty="0"/>
              <a:t> MONDO: Più di 10.000 </a:t>
            </a:r>
            <a:r>
              <a:rPr lang="fr-FR" sz="3200" b="1" dirty="0" err="1"/>
              <a:t>neo</a:t>
            </a:r>
            <a:r>
              <a:rPr lang="fr-FR" sz="3200" b="1" dirty="0"/>
              <a:t> </a:t>
            </a:r>
            <a:r>
              <a:rPr lang="fr-FR" sz="3200" b="1" dirty="0" err="1"/>
              <a:t>imprenditori</a:t>
            </a:r>
            <a:r>
              <a:rPr lang="fr-FR" sz="3200" b="1" dirty="0"/>
              <a:t> </a:t>
            </a:r>
            <a:r>
              <a:rPr lang="fr-FR" sz="3200" b="1" dirty="0" err="1"/>
              <a:t>accompagnati</a:t>
            </a:r>
            <a:r>
              <a:rPr lang="fr-FR" sz="3200" b="1" dirty="0"/>
              <a:t> in 30 </a:t>
            </a:r>
            <a:r>
              <a:rPr lang="fr-FR" sz="3200" b="1" dirty="0" err="1"/>
              <a:t>anni</a:t>
            </a:r>
            <a:r>
              <a:rPr lang="fr-FR" sz="3200" b="1" dirty="0"/>
              <a:t>!</a:t>
            </a:r>
          </a:p>
          <a:p>
            <a:pPr lvl="0" algn="ctr"/>
            <a:r>
              <a:rPr lang="fr-FR" sz="3200" dirty="0"/>
              <a:t>CREATORI DI 110 000 POSTI DI LAVORO !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5288" y="3645024"/>
            <a:ext cx="8353423" cy="22021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900" dirty="0"/>
              <a:t>Cari Imprenditori presenti abbiamo </a:t>
            </a:r>
            <a:r>
              <a:rPr lang="it-IT" sz="2900" b="1" dirty="0"/>
              <a:t>bisogno del Vostro contributo professionale</a:t>
            </a:r>
            <a:r>
              <a:rPr lang="it-IT" sz="2900" dirty="0"/>
              <a:t>  e del </a:t>
            </a:r>
            <a:r>
              <a:rPr lang="it-IT" sz="2900" b="1" dirty="0"/>
              <a:t>Vostro entusiasmo</a:t>
            </a:r>
            <a:r>
              <a:rPr lang="it-IT" sz="2900" dirty="0"/>
              <a:t>, </a:t>
            </a:r>
          </a:p>
          <a:p>
            <a:pPr>
              <a:lnSpc>
                <a:spcPct val="90000"/>
              </a:lnSpc>
            </a:pPr>
            <a:r>
              <a:rPr lang="it-IT" sz="2900" dirty="0"/>
              <a:t>solo così </a:t>
            </a:r>
            <a:r>
              <a:rPr lang="it-IT" sz="2900" b="1" dirty="0"/>
              <a:t>creeremo</a:t>
            </a:r>
            <a:r>
              <a:rPr lang="it-IT" sz="2900" dirty="0"/>
              <a:t> sempre più </a:t>
            </a:r>
            <a:r>
              <a:rPr lang="it-IT" sz="2900" b="1" dirty="0"/>
              <a:t>posti di lavoro</a:t>
            </a:r>
            <a:r>
              <a:rPr lang="it-IT" sz="2900" dirty="0"/>
              <a:t> </a:t>
            </a:r>
            <a:r>
              <a:rPr lang="it-IT" sz="2900" b="1" dirty="0"/>
              <a:t>e aiuteremo giovani validissimi a rimanere in Italia con le loro imprese.</a:t>
            </a:r>
          </a:p>
          <a:p>
            <a:pPr>
              <a:lnSpc>
                <a:spcPct val="90000"/>
              </a:lnSpc>
            </a:pPr>
            <a:endParaRPr lang="it-IT" sz="1400" dirty="0"/>
          </a:p>
        </p:txBody>
      </p:sp>
      <p:sp>
        <p:nvSpPr>
          <p:cNvPr id="8" name="ZoneTexte 11">
            <a:hlinkClick r:id="rId4" tooltip="Site Réseau Entreprendre"/>
          </p:cNvPr>
          <p:cNvSpPr txBox="1"/>
          <p:nvPr/>
        </p:nvSpPr>
        <p:spPr>
          <a:xfrm>
            <a:off x="400357" y="6519769"/>
            <a:ext cx="8353425" cy="2215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600" b="0" cap="all" baseline="0" dirty="0">
                <a:solidFill>
                  <a:schemeClr val="bg1"/>
                </a:solidFill>
              </a:rPr>
              <a:t>www.reseau-entreprendre.org </a:t>
            </a:r>
          </a:p>
        </p:txBody>
      </p:sp>
      <p:pic>
        <p:nvPicPr>
          <p:cNvPr id="9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" y="5855196"/>
            <a:ext cx="1548172" cy="50068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03648" y="1916832"/>
            <a:ext cx="3960440" cy="1523494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/>
              <a:t>Un ringraziamento a tutti gli </a:t>
            </a:r>
            <a:r>
              <a:rPr lang="it-IT" sz="2000" dirty="0"/>
              <a:t>IMPRENDITORI </a:t>
            </a:r>
            <a:r>
              <a:rPr lang="it-IT" sz="1600" dirty="0"/>
              <a:t> che aderiscono a </a:t>
            </a:r>
            <a:r>
              <a:rPr lang="it-IT" sz="2000" dirty="0"/>
              <a:t>RESEAU </a:t>
            </a:r>
            <a:r>
              <a:rPr lang="it-IT" sz="1600" dirty="0"/>
              <a:t>donando la risorsa più difficile da trovare:  </a:t>
            </a:r>
            <a:r>
              <a:rPr lang="it-IT" sz="2000" dirty="0"/>
              <a:t>UNA PARTE DEL PROPRIO TEMPO.</a:t>
            </a:r>
            <a:endParaRPr lang="it-IT" sz="1600" dirty="0"/>
          </a:p>
          <a:p>
            <a:pPr>
              <a:lnSpc>
                <a:spcPct val="90000"/>
              </a:lnSpc>
            </a:pPr>
            <a:endParaRPr lang="it-IT" sz="1400" dirty="0" err="1"/>
          </a:p>
        </p:txBody>
      </p:sp>
    </p:spTree>
    <p:extLst>
      <p:ext uri="{BB962C8B-B14F-4D97-AF65-F5344CB8AC3E}">
        <p14:creationId xmlns:p14="http://schemas.microsoft.com/office/powerpoint/2010/main" val="466189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039" y="836712"/>
            <a:ext cx="8353425" cy="648072"/>
          </a:xfrm>
        </p:spPr>
        <p:txBody>
          <a:bodyPr/>
          <a:lstStyle/>
          <a:p>
            <a:r>
              <a:rPr lang="fr-FR" dirty="0"/>
              <a:t>Reseau Entreprendre PIEMONTE</a:t>
            </a:r>
            <a:br>
              <a:rPr lang="fr-FR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4034D6-0C06-4ABA-AF56-595513C864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717032"/>
            <a:ext cx="2057433" cy="165583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57" y="5229200"/>
            <a:ext cx="1744077" cy="43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94509" y="2060848"/>
            <a:ext cx="7981947" cy="277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cap="all" dirty="0">
                <a:hlinkClick r:id="rId4"/>
              </a:rPr>
              <a:t>www.reseau-entreprendre.org</a:t>
            </a:r>
            <a:endParaRPr lang="fr-FR" cap="all" dirty="0"/>
          </a:p>
          <a:p>
            <a:pPr>
              <a:lnSpc>
                <a:spcPct val="90000"/>
              </a:lnSpc>
            </a:pPr>
            <a:endParaRPr lang="fr-FR" cap="all" dirty="0"/>
          </a:p>
          <a:p>
            <a:pPr>
              <a:lnSpc>
                <a:spcPct val="90000"/>
              </a:lnSpc>
            </a:pPr>
            <a:r>
              <a:rPr lang="fr-FR" cap="all" dirty="0" err="1"/>
              <a:t>Telefono</a:t>
            </a:r>
            <a:r>
              <a:rPr lang="fr-FR" cap="all" dirty="0"/>
              <a:t> </a:t>
            </a:r>
            <a:r>
              <a:rPr lang="fr-FR" cap="all" dirty="0" err="1"/>
              <a:t>della</a:t>
            </a:r>
            <a:r>
              <a:rPr lang="fr-FR" cap="all" dirty="0"/>
              <a:t> </a:t>
            </a:r>
            <a:r>
              <a:rPr lang="fr-FR" cap="all" dirty="0" err="1"/>
              <a:t>sede</a:t>
            </a:r>
            <a:r>
              <a:rPr lang="fr-FR" cap="all" dirty="0"/>
              <a:t>: </a:t>
            </a:r>
            <a:r>
              <a:rPr lang="it-IT" dirty="0"/>
              <a:t> +39 0112478496 - +39 3666133057</a:t>
            </a:r>
          </a:p>
          <a:p>
            <a:pPr>
              <a:lnSpc>
                <a:spcPct val="90000"/>
              </a:lnSpc>
            </a:pPr>
            <a:endParaRPr lang="it-IT" dirty="0"/>
          </a:p>
          <a:p>
            <a:pPr>
              <a:lnSpc>
                <a:spcPct val="90000"/>
              </a:lnSpc>
            </a:pPr>
            <a:r>
              <a:rPr lang="it-IT" dirty="0"/>
              <a:t>INDIRIZZO: Corso Brescia 39 , 10152 Torino c/o CAD ONE S.r.l.		          </a:t>
            </a:r>
          </a:p>
          <a:p>
            <a:pPr>
              <a:lnSpc>
                <a:spcPct val="90000"/>
              </a:lnSpc>
            </a:pPr>
            <a:endParaRPr lang="fr-FR" cap="all" dirty="0"/>
          </a:p>
          <a:p>
            <a:pPr>
              <a:lnSpc>
                <a:spcPct val="90000"/>
              </a:lnSpc>
            </a:pPr>
            <a:r>
              <a:rPr lang="fr-FR" sz="1400" cap="all" dirty="0" err="1"/>
              <a:t>oPPURE</a:t>
            </a:r>
            <a:endParaRPr lang="fr-FR" sz="1400" cap="all" dirty="0"/>
          </a:p>
          <a:p>
            <a:pPr>
              <a:lnSpc>
                <a:spcPct val="90000"/>
              </a:lnSpc>
            </a:pPr>
            <a:endParaRPr lang="fr-FR" cap="all" dirty="0"/>
          </a:p>
          <a:p>
            <a:pPr>
              <a:lnSpc>
                <a:spcPct val="90000"/>
              </a:lnSpc>
            </a:pPr>
            <a:r>
              <a:rPr lang="fr-FR" cap="all" dirty="0"/>
              <a:t>Direzione: </a:t>
            </a:r>
            <a:r>
              <a:rPr lang="fr-FR" cap="all" dirty="0" err="1"/>
              <a:t>lisa</a:t>
            </a:r>
            <a:r>
              <a:rPr lang="fr-FR" cap="all" dirty="0"/>
              <a:t> </a:t>
            </a:r>
            <a:r>
              <a:rPr lang="fr-FR" cap="all" dirty="0" err="1"/>
              <a:t>orefice</a:t>
            </a:r>
            <a:r>
              <a:rPr lang="fr-FR" cap="all" dirty="0"/>
              <a:t>           </a:t>
            </a:r>
            <a:r>
              <a:rPr lang="it-IT" dirty="0"/>
              <a:t>+39 366 6133057</a:t>
            </a:r>
          </a:p>
          <a:p>
            <a:pPr>
              <a:lnSpc>
                <a:spcPct val="90000"/>
              </a:lnSpc>
            </a:pPr>
            <a:r>
              <a:rPr lang="it-IT" cap="all" dirty="0"/>
              <a:t>PRESIDENZA: GIOVANNI RADIS  +39 3356964980</a:t>
            </a:r>
          </a:p>
          <a:p>
            <a:pPr>
              <a:lnSpc>
                <a:spcPct val="90000"/>
              </a:lnSpc>
            </a:pPr>
            <a:r>
              <a:rPr lang="it-IT" cap="all" dirty="0"/>
              <a:t>Team rep: </a:t>
            </a:r>
            <a:r>
              <a:rPr lang="it-IT" cap="all" dirty="0" err="1"/>
              <a:t>federica</a:t>
            </a:r>
            <a:r>
              <a:rPr lang="it-IT" cap="all" dirty="0"/>
              <a:t> </a:t>
            </a:r>
            <a:r>
              <a:rPr lang="it-IT" cap="all"/>
              <a:t>magnani  +39 3666133057</a:t>
            </a:r>
            <a:endParaRPr lang="fr-FR" cap="all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99592" y="1335947"/>
            <a:ext cx="4353362" cy="6093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4400" dirty="0"/>
              <a:t>DOVE TROVARCI….</a:t>
            </a:r>
          </a:p>
        </p:txBody>
      </p:sp>
    </p:spTree>
    <p:extLst>
      <p:ext uri="{BB962C8B-B14F-4D97-AF65-F5344CB8AC3E}">
        <p14:creationId xmlns:p14="http://schemas.microsoft.com/office/powerpoint/2010/main" val="3403163688"/>
      </p:ext>
    </p:extLst>
  </p:cSld>
  <p:clrMapOvr>
    <a:masterClrMapping/>
  </p:clrMapOvr>
</p:sld>
</file>

<file path=ppt/theme/theme1.xml><?xml version="1.0" encoding="utf-8"?>
<a:theme xmlns:a="http://schemas.openxmlformats.org/drawingml/2006/main" name="RE Bleu">
  <a:themeElements>
    <a:clrScheme name="Personnalisé 2017">
      <a:dk1>
        <a:sysClr val="windowText" lastClr="000000"/>
      </a:dk1>
      <a:lt1>
        <a:sysClr val="window" lastClr="FFFFFF"/>
      </a:lt1>
      <a:dk2>
        <a:srgbClr val="00749A"/>
      </a:dk2>
      <a:lt2>
        <a:srgbClr val="666666"/>
      </a:lt2>
      <a:accent1>
        <a:srgbClr val="00749A"/>
      </a:accent1>
      <a:accent2>
        <a:srgbClr val="C8192C"/>
      </a:accent2>
      <a:accent3>
        <a:srgbClr val="F3A529"/>
      </a:accent3>
      <a:accent4>
        <a:srgbClr val="00749A"/>
      </a:accent4>
      <a:accent5>
        <a:srgbClr val="D6CEC3"/>
      </a:accent5>
      <a:accent6>
        <a:srgbClr val="D6CEC3"/>
      </a:accent6>
      <a:hlink>
        <a:srgbClr val="000000"/>
      </a:hlink>
      <a:folHlink>
        <a:srgbClr val="6666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0" rIns="36000" bIns="0" rtlCol="0">
        <a:spAutoFit/>
      </a:bodyPr>
      <a:lstStyle>
        <a:defPPr>
          <a:lnSpc>
            <a:spcPct val="90000"/>
          </a:lnSpc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sque de PPT - 4-tiers.pptx" id="{A3E793DE-49AF-423C-AFB9-5288DC685B87}" vid="{6C5606FC-7DD6-4769-AC22-E8401B0F5DE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Masque de PPT - 4-tiers</Template>
  <TotalTime>357</TotalTime>
  <Words>429</Words>
  <Application>Microsoft Office PowerPoint</Application>
  <PresentationFormat>Presentazione su schermo (4:3)</PresentationFormat>
  <Paragraphs>99</Paragraphs>
  <Slides>9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8" baseType="lpstr">
      <vt:lpstr>&amp;quot</vt:lpstr>
      <vt:lpstr>Arial</vt:lpstr>
      <vt:lpstr>Calibri</vt:lpstr>
      <vt:lpstr>Calibri Light</vt:lpstr>
      <vt:lpstr>Canaro Book</vt:lpstr>
      <vt:lpstr>Station No.1</vt:lpstr>
      <vt:lpstr>Symbol</vt:lpstr>
      <vt:lpstr>RE Bleu</vt:lpstr>
      <vt:lpstr>Tema di Office</vt:lpstr>
      <vt:lpstr>Reseau Entreprendre PIEMONTE </vt:lpstr>
      <vt:lpstr>La nostra missione :    </vt:lpstr>
      <vt:lpstr>Il nostro mestiere</vt:lpstr>
      <vt:lpstr>     IL PERCORSO TRAMITE RESEAU </vt:lpstr>
      <vt:lpstr>I nostri valori</vt:lpstr>
      <vt:lpstr>Presentazione standard di PowerPoint</vt:lpstr>
      <vt:lpstr>LA RETE RESEAU NEL MONDO</vt:lpstr>
      <vt:lpstr>Presentazione standard di PowerPoint</vt:lpstr>
      <vt:lpstr>Reseau Entreprendre PIEMONTE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SECHI</dc:creator>
  <cp:lastModifiedBy>Federica MAGNANI</cp:lastModifiedBy>
  <cp:revision>60</cp:revision>
  <cp:lastPrinted>2019-09-25T13:44:49Z</cp:lastPrinted>
  <dcterms:created xsi:type="dcterms:W3CDTF">2017-09-25T16:12:25Z</dcterms:created>
  <dcterms:modified xsi:type="dcterms:W3CDTF">2019-10-01T15:00:19Z</dcterms:modified>
</cp:coreProperties>
</file>